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9"/>
  </p:notesMasterIdLst>
  <p:handoutMasterIdLst>
    <p:handoutMasterId r:id="rId10"/>
  </p:handoutMasterIdLst>
  <p:sldIdLst>
    <p:sldId id="263" r:id="rId2"/>
    <p:sldId id="264" r:id="rId3"/>
    <p:sldId id="262" r:id="rId4"/>
    <p:sldId id="265" r:id="rId5"/>
    <p:sldId id="266" r:id="rId6"/>
    <p:sldId id="268" r:id="rId7"/>
    <p:sldId id="269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000099"/>
    <a:srgbClr val="006600"/>
    <a:srgbClr val="3333CC"/>
    <a:srgbClr val="FF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55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71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2871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73B9317-5A33-4DAB-BB9B-11B9C4DB92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65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71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71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4EAC701-88DD-443E-8372-BC44EC0F4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9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CCE3616-FD35-4F37-93DD-B81E5644C78D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D8C1429-553E-42A9-A1CF-BAB8ED064C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2C9C0-9668-4A0A-B208-F954AF42F358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FE9F7A-7DE9-4EDB-9B3C-F67B2865D1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9715A903-0533-4A90-B3C7-8109D53C16D0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8644413-54DD-4822-B04C-0A7CEB46F5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70B4452-EB58-4B34-8D35-425C64BB5B9E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1173D6-5989-4A55-9304-0A7682C98A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79216A2-00CE-46EE-A4BB-8BCEC0C6668A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53B0D14A-A888-4239-BC8E-AA8F010D9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23828F-88F9-47D3-8604-0EFBE5D7A676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A6A941-3CF3-460D-AFE7-3B9FAEE882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A7407B-C28B-4D5D-B1BC-6D0FA3B13659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070754-4556-4163-9459-CA7C459CAB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3C7AE5-DC26-4F23-8D98-5526BF3BE366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A6137B-F916-4AC2-8785-9B9B1D8E82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1F92D7A1-D62E-49F4-9F4A-457797B3A26A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B0C540-1F59-4250-BE2F-7850AA4A52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E023159-0EEC-435D-AD90-D443C2FBEEA6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EDF291-40DF-49DB-9B65-DDC6FC7BDA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DC0527-44DC-4709-B6C7-ACF05C99A9B4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14128C-D44C-499B-9B02-29E668C8D7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1B612FD-BC63-44B5-9822-44DDB2AE217C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B881349-1AF6-4B1E-A00C-DC35715A7E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>
                <a:latin typeface="+mn-lt"/>
              </a:rPr>
              <a:t>FÉLA2AA05</a:t>
            </a:r>
            <a:br>
              <a:rPr lang="is-IS" dirty="0" smtClean="0">
                <a:latin typeface="+mn-lt"/>
              </a:rPr>
            </a:br>
            <a:r>
              <a:rPr lang="is-IS" dirty="0" smtClean="0">
                <a:latin typeface="+mn-lt"/>
              </a:rPr>
              <a:t> 3. KAFLI</a:t>
            </a:r>
            <a:endParaRPr lang="is-IS" dirty="0">
              <a:latin typeface="+mn-lt"/>
            </a:endParaRP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s-IS" dirty="0" smtClean="0"/>
              <a:t>SAMFÉLAGIÐ</a:t>
            </a:r>
          </a:p>
          <a:p>
            <a:r>
              <a:rPr lang="is-IS" dirty="0" smtClean="0"/>
              <a:t>Hópverkefni</a:t>
            </a:r>
            <a:endParaRPr lang="is-I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7407B-C28B-4D5D-B1BC-6D0FA3B13659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70754-4556-4163-9459-CA7C459CAB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229600" cy="7969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s-IS" sz="3200" b="1" dirty="0" smtClean="0">
                <a:latin typeface="Arial" charset="0"/>
              </a:rPr>
              <a:t/>
            </a:r>
            <a:br>
              <a:rPr lang="is-IS" sz="3200" b="1" dirty="0" smtClean="0">
                <a:latin typeface="Arial" charset="0"/>
              </a:rPr>
            </a:br>
            <a:r>
              <a:rPr lang="is-IS" sz="27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Hópvinna = 5 MÍN. + Hópstjóri og ritari!</a:t>
            </a:r>
            <a:r>
              <a:rPr lang="is-IS" sz="2400" b="1" dirty="0" smtClean="0">
                <a:solidFill>
                  <a:srgbClr val="800080"/>
                </a:solidFill>
                <a:latin typeface="Arial" charset="0"/>
              </a:rPr>
              <a:t/>
            </a:r>
            <a:br>
              <a:rPr lang="is-IS" sz="2400" b="1" dirty="0" smtClean="0">
                <a:solidFill>
                  <a:srgbClr val="800080"/>
                </a:solidFill>
                <a:latin typeface="Arial" charset="0"/>
              </a:rPr>
            </a:br>
            <a:endParaRPr lang="en-US" sz="2400" b="1" dirty="0" smtClean="0">
              <a:solidFill>
                <a:srgbClr val="800080"/>
              </a:solidFill>
              <a:latin typeface="Arial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>
          <a:xfrm>
            <a:off x="256276" y="2204864"/>
            <a:ext cx="7829576" cy="2217998"/>
          </a:xfrm>
          <a:prstGeom prst="rect">
            <a:avLst/>
          </a:prstGeom>
          <a:solidFill>
            <a:srgbClr val="FFFF00"/>
          </a:solidFill>
        </p:spPr>
        <p:txBody>
          <a:bodyPr>
            <a:normAutofit lnSpcReduction="10000"/>
          </a:bodyPr>
          <a:lstStyle/>
          <a:p>
            <a:pPr lvl="1" eaLnBrk="1" hangingPunct="1"/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is-IS" b="1" dirty="0" smtClean="0">
                <a:solidFill>
                  <a:schemeClr val="tx1"/>
                </a:solidFill>
              </a:rPr>
              <a:t>Lýsið í stuttu máli hvernig þeim einstaklingi líður sem „leikur“</a:t>
            </a:r>
            <a:r>
              <a:rPr lang="is-IS" b="1" dirty="0">
                <a:solidFill>
                  <a:schemeClr val="tx1"/>
                </a:solidFill>
              </a:rPr>
              <a:t>:</a:t>
            </a:r>
            <a:r>
              <a:rPr lang="is-IS" b="1" dirty="0" smtClean="0">
                <a:solidFill>
                  <a:schemeClr val="tx1"/>
                </a:solidFill>
              </a:rPr>
              <a:t>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is-IS" sz="2000" b="1" dirty="0" smtClean="0">
                <a:solidFill>
                  <a:schemeClr val="tx1"/>
                </a:solidFill>
              </a:rPr>
              <a:t>	(a) </a:t>
            </a:r>
            <a:r>
              <a:rPr lang="is-IS" sz="2000" b="1" i="1" dirty="0" smtClean="0">
                <a:solidFill>
                  <a:schemeClr val="tx1"/>
                </a:solidFill>
              </a:rPr>
              <a:t>fjölskylduhetjuna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is-IS" sz="2000" b="1" i="1" dirty="0" smtClean="0">
                <a:solidFill>
                  <a:schemeClr val="tx1"/>
                </a:solidFill>
              </a:rPr>
              <a:t>	og</a:t>
            </a:r>
            <a:r>
              <a:rPr lang="is-IS" sz="2000" b="1" dirty="0" smtClean="0">
                <a:solidFill>
                  <a:schemeClr val="tx1"/>
                </a:solidFill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is-IS" sz="2000" b="1" dirty="0" smtClean="0">
                <a:solidFill>
                  <a:schemeClr val="tx1"/>
                </a:solidFill>
              </a:rPr>
              <a:t>	(b) </a:t>
            </a:r>
            <a:r>
              <a:rPr lang="is-IS" sz="2000" b="1" i="1" dirty="0" smtClean="0">
                <a:solidFill>
                  <a:schemeClr val="tx1"/>
                </a:solidFill>
              </a:rPr>
              <a:t>svarta sauðinn</a:t>
            </a:r>
            <a:r>
              <a:rPr lang="is-IS" sz="2000" b="1" dirty="0" smtClean="0">
                <a:solidFill>
                  <a:schemeClr val="tx1"/>
                </a:solidFill>
              </a:rPr>
              <a:t>.</a:t>
            </a:r>
            <a:r>
              <a:rPr lang="en-GB" sz="2000" b="1" dirty="0" smtClean="0">
                <a:solidFill>
                  <a:schemeClr val="tx1"/>
                </a:solidFill>
              </a:rPr>
              <a:t> </a:t>
            </a:r>
          </a:p>
          <a:p>
            <a:pPr lvl="1" eaLnBrk="1" hangingPunct="1"/>
            <a:r>
              <a:rPr lang="is-IS" sz="2000" b="1" dirty="0" smtClean="0">
                <a:solidFill>
                  <a:schemeClr val="tx1"/>
                </a:solidFill>
              </a:rPr>
              <a:t>Hver er skoðun ykkar á alkóhólistafjölskyldunni?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B4452-EB58-4B34-8D35-425C64BB5B9E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173D6-5989-4A55-9304-0A7682C98A1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 Placeholder 10"/>
          <p:cNvSpPr txBox="1">
            <a:spLocks/>
          </p:cNvSpPr>
          <p:nvPr/>
        </p:nvSpPr>
        <p:spPr bwMode="auto">
          <a:xfrm>
            <a:off x="539552" y="1268760"/>
            <a:ext cx="6994560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A: UM ÁFENGISGILDRUNA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r>
              <a:rPr kumimoji="0" lang="is-I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bls. 242-245</a:t>
            </a:r>
            <a:endParaRPr kumimoji="0" lang="is-I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10" descr="\\frigg\bjo$\FEL1036\samfélag\myndir\bannskil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974537"/>
            <a:ext cx="1008112" cy="1512168"/>
          </a:xfrm>
          <a:prstGeom prst="rect">
            <a:avLst/>
          </a:prstGeom>
          <a:noFill/>
        </p:spPr>
      </p:pic>
      <p:pic>
        <p:nvPicPr>
          <p:cNvPr id="10" name="Picture 11" descr="\\frigg\bjo$\FEL1036\samfélag\myndir\fyllibyt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3246" y="4885661"/>
            <a:ext cx="1395766" cy="1515833"/>
          </a:xfrm>
          <a:prstGeom prst="rect">
            <a:avLst/>
          </a:prstGeom>
          <a:noFill/>
        </p:spPr>
      </p:pic>
      <p:pic>
        <p:nvPicPr>
          <p:cNvPr id="11" name="Picture 9" descr="\\frigg\bjo$\FEL1036\samfélag\myndir\áfengissýk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5000636"/>
            <a:ext cx="2130345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2"/>
          <p:cNvSpPr>
            <a:spLocks noGrp="1"/>
          </p:cNvSpPr>
          <p:nvPr>
            <p:ph sz="half" idx="1"/>
          </p:nvPr>
        </p:nvSpPr>
        <p:spPr>
          <a:xfrm>
            <a:off x="827584" y="2852936"/>
            <a:ext cx="7128792" cy="1210456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pPr lvl="1" eaLnBrk="1" hangingPunct="1">
              <a:buNone/>
            </a:pPr>
            <a:r>
              <a:rPr lang="is-IS" sz="2600" b="1" dirty="0" smtClean="0">
                <a:solidFill>
                  <a:schemeClr val="tx1"/>
                </a:solidFill>
              </a:rPr>
              <a:t>1. Út á hvað gekk tilraunin?</a:t>
            </a:r>
          </a:p>
          <a:p>
            <a:pPr lvl="1" eaLnBrk="1" hangingPunct="1">
              <a:buNone/>
            </a:pPr>
            <a:r>
              <a:rPr lang="is-IS" sz="2600" b="1" dirty="0" smtClean="0">
                <a:solidFill>
                  <a:schemeClr val="tx1"/>
                </a:solidFill>
              </a:rPr>
              <a:t>2. Hvað kom rannsakendum mest á óvart?</a:t>
            </a:r>
          </a:p>
          <a:p>
            <a:pPr lvl="1" eaLnBrk="1" hangingPunct="1">
              <a:buNone/>
            </a:pPr>
            <a:r>
              <a:rPr lang="is-IS" sz="2600" b="1" dirty="0" smtClean="0">
                <a:solidFill>
                  <a:schemeClr val="tx1"/>
                </a:solidFill>
              </a:rPr>
              <a:t>3. Hver er skoðun ykkar á þessari tilraun?</a:t>
            </a:r>
            <a:endParaRPr lang="en-GB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is-I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A7407B-C28B-4D5D-B1BC-6D0FA3B13659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70754-4556-4163-9459-CA7C459CAB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2" name="Text Placeholder 11"/>
          <p:cNvSpPr txBox="1">
            <a:spLocks/>
          </p:cNvSpPr>
          <p:nvPr/>
        </p:nvSpPr>
        <p:spPr>
          <a:xfrm>
            <a:off x="1214414" y="1142984"/>
            <a:ext cx="4041775" cy="845856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tabLst/>
              <a:defRPr/>
            </a:pP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B:</a:t>
            </a:r>
            <a:r>
              <a:rPr kumimoji="0" lang="is-I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Tilraunafangelsi 	</a:t>
            </a:r>
            <a:r>
              <a:rPr kumimoji="0" lang="is-I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bls. 240-242</a:t>
            </a:r>
          </a:p>
        </p:txBody>
      </p:sp>
      <p:pic>
        <p:nvPicPr>
          <p:cNvPr id="21506" name="Picture 2" descr="\\frigg\bjo$\FEL1036\samfélag\myndir\fangels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782" y="4814003"/>
            <a:ext cx="2316597" cy="1544398"/>
          </a:xfrm>
          <a:prstGeom prst="rect">
            <a:avLst/>
          </a:prstGeom>
          <a:noFill/>
        </p:spPr>
      </p:pic>
      <p:pic>
        <p:nvPicPr>
          <p:cNvPr id="21507" name="Picture 3" descr="\\frigg\bjo$\FEL1036\samfélag\myndir\fangelsi 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858443"/>
            <a:ext cx="2275721" cy="1471519"/>
          </a:xfrm>
          <a:prstGeom prst="rect">
            <a:avLst/>
          </a:prstGeom>
          <a:noFill/>
        </p:spPr>
      </p:pic>
      <p:pic>
        <p:nvPicPr>
          <p:cNvPr id="21508" name="Picture 4" descr="\\frigg\bjo$\FEL1036\samfélag\myndir\fangesli 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08031" y="4788887"/>
            <a:ext cx="2092565" cy="1423630"/>
          </a:xfrm>
          <a:prstGeom prst="rect">
            <a:avLst/>
          </a:prstGeom>
          <a:noFill/>
        </p:spPr>
      </p:pic>
      <p:sp>
        <p:nvSpPr>
          <p:cNvPr id="1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229600" cy="7969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s-IS" sz="3200" b="1" dirty="0" smtClean="0">
                <a:latin typeface="Arial" charset="0"/>
              </a:rPr>
              <a:t/>
            </a:r>
            <a:br>
              <a:rPr lang="is-IS" sz="3200" b="1" dirty="0" smtClean="0">
                <a:latin typeface="Arial" charset="0"/>
              </a:rPr>
            </a:br>
            <a:r>
              <a:rPr lang="is-IS" sz="27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Hópvinna = 5 MÍN. + Hópstjóri og ritari!</a:t>
            </a:r>
            <a:r>
              <a:rPr lang="is-IS" sz="2400" b="1" dirty="0" smtClean="0">
                <a:solidFill>
                  <a:srgbClr val="800080"/>
                </a:solidFill>
                <a:latin typeface="Arial" charset="0"/>
              </a:rPr>
              <a:t/>
            </a:r>
            <a:br>
              <a:rPr lang="is-IS" sz="2400" b="1" dirty="0" smtClean="0">
                <a:solidFill>
                  <a:srgbClr val="800080"/>
                </a:solidFill>
                <a:latin typeface="Arial" charset="0"/>
              </a:rPr>
            </a:br>
            <a:endParaRPr lang="en-US" sz="2400" b="1" dirty="0" smtClean="0">
              <a:solidFill>
                <a:srgbClr val="80008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B4452-EB58-4B34-8D35-425C64BB5B9E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173D6-5989-4A55-9304-0A7682C98A1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 Placeholder 10"/>
          <p:cNvSpPr txBox="1">
            <a:spLocks/>
          </p:cNvSpPr>
          <p:nvPr/>
        </p:nvSpPr>
        <p:spPr bwMode="auto">
          <a:xfrm>
            <a:off x="611560" y="908720"/>
            <a:ext cx="6768752" cy="108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is-IS" sz="2800" b="1" kern="0" dirty="0" smtClean="0">
                <a:latin typeface="Comic Sans MS" pitchFamily="66" charset="0"/>
              </a:rPr>
              <a:t>C</a:t>
            </a: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</a:t>
            </a:r>
            <a:r>
              <a:rPr kumimoji="0" lang="is-IS" sz="2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lang="is-IS" altLang="is-IS" sz="2800" b="1" dirty="0" smtClean="0"/>
              <a:t>NACIREMA-þjóðflokkurinn</a:t>
            </a:r>
          </a:p>
          <a:p>
            <a:pPr lvl="0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is-IS" altLang="is-IS" sz="2400" b="1" dirty="0" smtClean="0"/>
              <a:t> </a:t>
            </a:r>
            <a:r>
              <a:rPr kumimoji="0" lang="is-I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omic Sans MS" pitchFamily="66" charset="0"/>
              </a:rPr>
              <a:t>bls. 237-</a:t>
            </a:r>
            <a:r>
              <a:rPr lang="is-IS" sz="2400" b="1" kern="0" dirty="0" smtClean="0">
                <a:solidFill>
                  <a:srgbClr val="993300"/>
                </a:solidFill>
                <a:latin typeface="Comic Sans MS" pitchFamily="66" charset="0"/>
              </a:rPr>
              <a:t>240</a:t>
            </a:r>
            <a:endParaRPr kumimoji="0" lang="is-I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595448" y="2204864"/>
            <a:ext cx="6707188" cy="183108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sv-SE" altLang="is-IS" sz="2000" b="1" kern="0" dirty="0" smtClean="0">
                <a:latin typeface="Arial" charset="0"/>
              </a:rPr>
              <a:t>1. Hver er munurinn á töfralæknum og heilögum mönnum?</a:t>
            </a:r>
            <a:endParaRPr lang="sv-SE" altLang="is-IS" sz="2000" b="1" kern="0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2. 	Hvað einkennir viðhorf þeirra til eigin líkama?</a:t>
            </a: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3. </a:t>
            </a:r>
            <a:r>
              <a:rPr lang="sv-SE" altLang="is-IS" sz="2000" b="1" kern="0" dirty="0">
                <a:latin typeface="Arial" charset="0"/>
              </a:rPr>
              <a:t>Hvað </a:t>
            </a:r>
            <a:r>
              <a:rPr lang="sv-SE" altLang="is-IS" sz="2000" b="1" kern="0" dirty="0" smtClean="0">
                <a:latin typeface="Arial" charset="0"/>
              </a:rPr>
              <a:t>kom ykkur mest á óvart við </a:t>
            </a:r>
            <a:r>
              <a:rPr lang="en-US" altLang="is-IS" sz="2000" b="1" kern="0" dirty="0" smtClean="0">
                <a:latin typeface="Arial" charset="0"/>
              </a:rPr>
              <a:t>þ</a:t>
            </a:r>
            <a:r>
              <a:rPr lang="sv-SE" altLang="is-IS" sz="2000" b="1" kern="0" dirty="0">
                <a:latin typeface="Arial" charset="0"/>
              </a:rPr>
              <a:t>essa frásögn?</a:t>
            </a:r>
          </a:p>
          <a:p>
            <a:pPr>
              <a:buFont typeface="Monotype Sorts" pitchFamily="2" charset="2"/>
              <a:buNone/>
            </a:pPr>
            <a:endParaRPr lang="sv-SE" altLang="is-IS" sz="2000" b="1" kern="0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		</a:t>
            </a:r>
            <a:endParaRPr lang="en-GB" altLang="is-IS" sz="2000" b="1" kern="0" dirty="0">
              <a:latin typeface="Arial" charset="0"/>
            </a:endParaRPr>
          </a:p>
        </p:txBody>
      </p:sp>
      <p:pic>
        <p:nvPicPr>
          <p:cNvPr id="8" name="Picture 25" descr="220px-San_lady_botswa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309043"/>
            <a:ext cx="2020705" cy="195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150px-San_tribes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4309043"/>
            <a:ext cx="1407552" cy="211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6" descr="150px-San_wh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20172" y="4309043"/>
            <a:ext cx="1512168" cy="218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229600" cy="7969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s-IS" sz="3200" b="1" dirty="0" smtClean="0">
                <a:latin typeface="Arial" charset="0"/>
              </a:rPr>
              <a:t/>
            </a:r>
            <a:br>
              <a:rPr lang="is-IS" sz="3200" b="1" dirty="0" smtClean="0">
                <a:latin typeface="Arial" charset="0"/>
              </a:rPr>
            </a:br>
            <a:r>
              <a:rPr lang="is-IS" sz="27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Hópvinna = 5 MÍN. + Hópstjóri og ritari!</a:t>
            </a:r>
            <a:r>
              <a:rPr lang="is-IS" sz="2400" b="1" dirty="0" smtClean="0">
                <a:solidFill>
                  <a:srgbClr val="800080"/>
                </a:solidFill>
                <a:latin typeface="Arial" charset="0"/>
              </a:rPr>
              <a:t/>
            </a:r>
            <a:br>
              <a:rPr lang="is-IS" sz="2400" b="1" dirty="0" smtClean="0">
                <a:solidFill>
                  <a:srgbClr val="800080"/>
                </a:solidFill>
                <a:latin typeface="Arial" charset="0"/>
              </a:rPr>
            </a:br>
            <a:endParaRPr lang="en-US" sz="2400" b="1" dirty="0" smtClean="0">
              <a:solidFill>
                <a:srgbClr val="80008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0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0B4452-EB58-4B34-8D35-425C64BB5B9E}" type="datetime5">
              <a:rPr lang="en-GB" smtClean="0"/>
              <a:pPr>
                <a:defRPr/>
              </a:pPr>
              <a:t>18-Feb-16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1173D6-5989-4A55-9304-0A7682C98A1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Text Placeholder 10"/>
          <p:cNvSpPr txBox="1">
            <a:spLocks/>
          </p:cNvSpPr>
          <p:nvPr/>
        </p:nvSpPr>
        <p:spPr bwMode="auto">
          <a:xfrm>
            <a:off x="760798" y="1121554"/>
            <a:ext cx="7416824" cy="122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is-IS" sz="2800" b="1" kern="0" noProof="0" dirty="0">
                <a:latin typeface="Comic Sans MS" pitchFamily="66" charset="0"/>
              </a:rPr>
              <a:t>D</a:t>
            </a: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Sagan af </a:t>
            </a:r>
            <a:r>
              <a:rPr kumimoji="0" lang="is-I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Enrico</a:t>
            </a: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og </a:t>
            </a:r>
            <a:r>
              <a:rPr kumimoji="0" lang="is-I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Rico</a:t>
            </a:r>
            <a:r>
              <a:rPr kumimoji="0" lang="is-I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í </a:t>
            </a:r>
            <a:r>
              <a:rPr kumimoji="0" lang="is-I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Boston</a:t>
            </a:r>
            <a:endParaRPr kumimoji="0" lang="is-I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lvl="0"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is-IS" altLang="is-IS" sz="2400" b="1" dirty="0" smtClean="0"/>
              <a:t> </a:t>
            </a:r>
            <a:r>
              <a:rPr kumimoji="0" lang="is-I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omic Sans MS" pitchFamily="66" charset="0"/>
              </a:rPr>
              <a:t>bls. 245</a:t>
            </a:r>
            <a:r>
              <a:rPr kumimoji="0" lang="is-IS" sz="2400" b="1" i="0" u="none" strike="noStrike" kern="0" cap="none" spc="0" normalizeH="0" noProof="0" dirty="0" smtClean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Comic Sans MS" pitchFamily="66" charset="0"/>
              </a:rPr>
              <a:t>-247</a:t>
            </a:r>
            <a:endParaRPr kumimoji="0" lang="is-I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3568" y="2348880"/>
            <a:ext cx="6707188" cy="183108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None/>
            </a:pPr>
            <a:r>
              <a:rPr lang="sv-SE" altLang="is-IS" sz="2000" b="1" kern="0" dirty="0" smtClean="0">
                <a:latin typeface="Arial" charset="0"/>
              </a:rPr>
              <a:t>1. Hver er munurinn á viðhorfi þeirra til vinnunnar?</a:t>
            </a:r>
            <a:endParaRPr lang="sv-SE" altLang="is-IS" sz="2000" b="1" kern="0" dirty="0">
              <a:latin typeface="Arial" charset="0"/>
            </a:endParaRPr>
          </a:p>
          <a:p>
            <a:pPr>
              <a:buNone/>
            </a:pPr>
            <a:r>
              <a:rPr lang="sv-SE" altLang="is-IS" sz="2000" b="1" kern="0" dirty="0" smtClean="0">
                <a:latin typeface="Arial" charset="0"/>
              </a:rPr>
              <a:t>2. 	</a:t>
            </a:r>
            <a:r>
              <a:rPr lang="sv-SE" altLang="is-IS" sz="2000" b="1" kern="0" dirty="0">
                <a:latin typeface="Arial" charset="0"/>
              </a:rPr>
              <a:t>Hver er munurinn á viðhorfi þeirra til </a:t>
            </a:r>
            <a:r>
              <a:rPr lang="sv-SE" altLang="is-IS" sz="2000" b="1" kern="0" dirty="0" smtClean="0">
                <a:latin typeface="Arial" charset="0"/>
              </a:rPr>
              <a:t>fjölskyldunnar?</a:t>
            </a:r>
            <a:endParaRPr lang="sv-SE" altLang="is-IS" sz="2000" b="1" kern="0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3. </a:t>
            </a:r>
            <a:r>
              <a:rPr lang="sv-SE" altLang="is-IS" sz="2000" b="1" kern="0" dirty="0">
                <a:latin typeface="Arial" charset="0"/>
              </a:rPr>
              <a:t>Hvað </a:t>
            </a:r>
            <a:r>
              <a:rPr lang="sv-SE" altLang="is-IS" sz="2000" b="1" kern="0" dirty="0" smtClean="0">
                <a:latin typeface="Arial" charset="0"/>
              </a:rPr>
              <a:t>kom ykkur mest á óvart við </a:t>
            </a:r>
            <a:r>
              <a:rPr lang="en-US" altLang="is-IS" sz="2000" b="1" kern="0" dirty="0" smtClean="0">
                <a:latin typeface="Arial" charset="0"/>
              </a:rPr>
              <a:t>þ</a:t>
            </a:r>
            <a:r>
              <a:rPr lang="sv-SE" altLang="is-IS" sz="2000" b="1" kern="0" dirty="0">
                <a:latin typeface="Arial" charset="0"/>
              </a:rPr>
              <a:t>essa frásögn?</a:t>
            </a:r>
          </a:p>
          <a:p>
            <a:pPr>
              <a:buFont typeface="Monotype Sorts" pitchFamily="2" charset="2"/>
              <a:buNone/>
            </a:pPr>
            <a:endParaRPr lang="sv-SE" altLang="is-IS" sz="2000" b="1" kern="0" dirty="0">
              <a:latin typeface="Arial" charset="0"/>
            </a:endParaRP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sv-SE" altLang="is-IS" sz="2000" b="1" kern="0" dirty="0" smtClean="0">
                <a:latin typeface="Arial" charset="0"/>
              </a:rPr>
              <a:t>		</a:t>
            </a:r>
            <a:endParaRPr lang="en-GB" altLang="is-IS" sz="2000" b="1" kern="0" dirty="0">
              <a:latin typeface="Arial" charset="0"/>
            </a:endParaRPr>
          </a:p>
        </p:txBody>
      </p:sp>
      <p:pic>
        <p:nvPicPr>
          <p:cNvPr id="8" name="Picture 10" descr="http://upload.wikimedia.org/wikipedia/commons/f/ff/Panoramic_Bost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653136"/>
            <a:ext cx="519725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229600" cy="79690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s-IS" sz="3200" b="1" dirty="0" smtClean="0">
                <a:latin typeface="Arial" charset="0"/>
              </a:rPr>
              <a:t/>
            </a:r>
            <a:br>
              <a:rPr lang="is-IS" sz="3200" b="1" dirty="0" smtClean="0">
                <a:latin typeface="Arial" charset="0"/>
              </a:rPr>
            </a:br>
            <a:r>
              <a:rPr lang="is-IS" sz="27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Hópvinna = 5 MÍN. + Hópstjóri og ritari!</a:t>
            </a:r>
            <a:r>
              <a:rPr lang="is-IS" sz="2400" b="1" dirty="0" smtClean="0">
                <a:solidFill>
                  <a:srgbClr val="800080"/>
                </a:solidFill>
                <a:latin typeface="Arial" charset="0"/>
              </a:rPr>
              <a:t/>
            </a:r>
            <a:br>
              <a:rPr lang="is-IS" sz="2400" b="1" dirty="0" smtClean="0">
                <a:solidFill>
                  <a:srgbClr val="800080"/>
                </a:solidFill>
                <a:latin typeface="Arial" charset="0"/>
              </a:rPr>
            </a:br>
            <a:endParaRPr lang="en-US" sz="2400" b="1" dirty="0" smtClean="0">
              <a:solidFill>
                <a:srgbClr val="80008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5904656" cy="842352"/>
          </a:xfrm>
        </p:spPr>
        <p:txBody>
          <a:bodyPr>
            <a:normAutofit/>
          </a:bodyPr>
          <a:lstStyle/>
          <a:p>
            <a:pPr eaLnBrk="1" hangingPunct="1"/>
            <a: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  <a:t>FÉLA2AA Samfélagið</a:t>
            </a:r>
            <a:b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  <a:t>Hópvinna (Hx2) = 10 MÍN.</a:t>
            </a:r>
            <a:endParaRPr lang="en-US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7344816" cy="374441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is-IS" sz="2800" b="1" dirty="0" smtClean="0">
                <a:solidFill>
                  <a:srgbClr val="800080"/>
                </a:solidFill>
              </a:rPr>
              <a:t>Ath. Hópstjóri (úr A) og ritari (úr B)!</a:t>
            </a:r>
          </a:p>
          <a:p>
            <a:pPr marL="0" indent="0" eaLnBrk="1" hangingPunct="1">
              <a:buNone/>
            </a:pPr>
            <a:r>
              <a:rPr lang="is-IS" sz="2400" b="1" dirty="0" smtClean="0"/>
              <a:t>Berið saman þessi tvö verkefni:</a:t>
            </a:r>
          </a:p>
          <a:p>
            <a:pPr marL="0" indent="0" eaLnBrk="1" hangingPunct="1">
              <a:buNone/>
            </a:pPr>
            <a:r>
              <a:rPr lang="is-IS" sz="2000" b="1" i="1" dirty="0" smtClean="0">
                <a:solidFill>
                  <a:srgbClr val="006600"/>
                </a:solidFill>
              </a:rPr>
              <a:t>(a) </a:t>
            </a:r>
            <a:r>
              <a:rPr lang="is-IS" sz="2000" b="1" dirty="0" smtClean="0"/>
              <a:t>alkóhólistafjölskyldan</a:t>
            </a:r>
            <a:r>
              <a:rPr lang="is-IS" sz="2000" b="1" i="1" dirty="0" smtClean="0">
                <a:solidFill>
                  <a:srgbClr val="000099"/>
                </a:solidFill>
              </a:rPr>
              <a:t> </a:t>
            </a:r>
            <a:r>
              <a:rPr lang="is-IS" sz="2000" b="1" i="1" dirty="0" smtClean="0"/>
              <a:t>og</a:t>
            </a:r>
            <a:r>
              <a:rPr lang="is-IS" sz="2000" b="1" i="1" dirty="0" smtClean="0">
                <a:solidFill>
                  <a:srgbClr val="000099"/>
                </a:solidFill>
              </a:rPr>
              <a:t> (b) </a:t>
            </a:r>
            <a:r>
              <a:rPr lang="is-IS" sz="2000" b="1" dirty="0" smtClean="0">
                <a:latin typeface="Comic Sans MS" pitchFamily="66" charset="0"/>
              </a:rPr>
              <a:t>tilraunafangelsið?</a:t>
            </a:r>
            <a:r>
              <a:rPr lang="is-IS" b="1" dirty="0" smtClean="0">
                <a:latin typeface="Comic Sans MS" pitchFamily="66" charset="0"/>
              </a:rPr>
              <a:t> </a:t>
            </a:r>
            <a:endParaRPr lang="is-IS" dirty="0" smtClean="0"/>
          </a:p>
          <a:p>
            <a:pPr eaLnBrk="1" hangingPunct="1">
              <a:buNone/>
            </a:pPr>
            <a:r>
              <a:rPr lang="is-IS" dirty="0" smtClean="0"/>
              <a:t>	(i) </a:t>
            </a:r>
            <a:r>
              <a:rPr lang="is-IS" sz="2400" b="1" dirty="0" smtClean="0">
                <a:solidFill>
                  <a:srgbClr val="800080"/>
                </a:solidFill>
              </a:rPr>
              <a:t>Hvað </a:t>
            </a:r>
            <a:r>
              <a:rPr lang="is-IS" sz="2400" b="1" dirty="0">
                <a:solidFill>
                  <a:srgbClr val="800080"/>
                </a:solidFill>
              </a:rPr>
              <a:t>er </a:t>
            </a:r>
            <a:r>
              <a:rPr lang="is-IS" sz="2400" b="1" i="1" dirty="0" smtClean="0">
                <a:solidFill>
                  <a:srgbClr val="006600"/>
                </a:solidFill>
              </a:rPr>
              <a:t>líkt  </a:t>
            </a:r>
          </a:p>
          <a:p>
            <a:pPr eaLnBrk="1" hangingPunct="1">
              <a:buNone/>
            </a:pPr>
            <a:r>
              <a:rPr lang="is-IS" sz="2400" b="1" i="1" dirty="0" smtClean="0">
                <a:solidFill>
                  <a:srgbClr val="006600"/>
                </a:solidFill>
              </a:rPr>
              <a:t>og </a:t>
            </a:r>
          </a:p>
          <a:p>
            <a:pPr eaLnBrk="1" hangingPunct="1">
              <a:buNone/>
            </a:pPr>
            <a:r>
              <a:rPr lang="is-IS" sz="2400" b="1" i="1" dirty="0" smtClean="0">
                <a:solidFill>
                  <a:srgbClr val="006600"/>
                </a:solidFill>
              </a:rPr>
              <a:t>  </a:t>
            </a:r>
            <a:r>
              <a:rPr lang="is-IS" sz="2400" b="1" dirty="0" smtClean="0"/>
              <a:t>(ii) </a:t>
            </a:r>
            <a:r>
              <a:rPr lang="is-IS" sz="2400" b="1" dirty="0" smtClean="0">
                <a:solidFill>
                  <a:srgbClr val="800080"/>
                </a:solidFill>
              </a:rPr>
              <a:t>Hvað er </a:t>
            </a:r>
            <a:r>
              <a:rPr lang="is-IS" sz="2400" b="1" i="1" dirty="0" smtClean="0">
                <a:solidFill>
                  <a:srgbClr val="006600"/>
                </a:solidFill>
              </a:rPr>
              <a:t>ólíkt?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4D5BABE-17C5-4D78-BF21-D1411822B6DC}" type="datetime5">
              <a:rPr lang="en-GB" smtClean="0"/>
              <a:pPr/>
              <a:t>18-Feb-16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614DDC-B509-4A53-B0D4-ECF7338C2806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7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5904656" cy="842352"/>
          </a:xfrm>
        </p:spPr>
        <p:txBody>
          <a:bodyPr>
            <a:normAutofit/>
          </a:bodyPr>
          <a:lstStyle/>
          <a:p>
            <a:pPr eaLnBrk="1" hangingPunct="1"/>
            <a: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  <a:t>FÉLA2AA Samfélagið</a:t>
            </a:r>
            <a:b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is-IS" sz="2400" b="1" dirty="0" smtClean="0">
                <a:solidFill>
                  <a:srgbClr val="7030A0"/>
                </a:solidFill>
                <a:latin typeface="Comic Sans MS" pitchFamily="66" charset="0"/>
              </a:rPr>
              <a:t>Hópvinna (Hx2) = 10 MÍN.</a:t>
            </a:r>
            <a:endParaRPr lang="en-US" sz="2400" b="1" dirty="0" smtClean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556792"/>
            <a:ext cx="7776864" cy="432048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is-IS" sz="2800" b="1" dirty="0" smtClean="0">
                <a:solidFill>
                  <a:srgbClr val="800080"/>
                </a:solidFill>
              </a:rPr>
              <a:t>Ath. Hópstjóri (úr C) og ritari (úr D)!</a:t>
            </a:r>
          </a:p>
          <a:p>
            <a:pPr marL="0" indent="0" eaLnBrk="1" hangingPunct="1">
              <a:buNone/>
            </a:pPr>
            <a:r>
              <a:rPr lang="is-IS" sz="2400" b="1" dirty="0" smtClean="0"/>
              <a:t>Berið saman þessi tvö verkefni;</a:t>
            </a:r>
          </a:p>
          <a:p>
            <a:pPr marL="0" indent="0">
              <a:buNone/>
            </a:pPr>
            <a:r>
              <a:rPr lang="is-IS" sz="2200" b="1" i="1" dirty="0" smtClean="0">
                <a:solidFill>
                  <a:srgbClr val="006600"/>
                </a:solidFill>
              </a:rPr>
              <a:t>(c) </a:t>
            </a:r>
            <a:r>
              <a:rPr lang="is-IS" altLang="is-IS" sz="2200" b="1" dirty="0" smtClean="0"/>
              <a:t>NACIREMA-þjóðflokkurinn </a:t>
            </a:r>
            <a:r>
              <a:rPr lang="is-IS" sz="2200" b="1" i="1" dirty="0"/>
              <a:t>og</a:t>
            </a:r>
            <a:r>
              <a:rPr lang="is-IS" sz="2200" b="1" i="1" dirty="0">
                <a:solidFill>
                  <a:srgbClr val="000099"/>
                </a:solidFill>
              </a:rPr>
              <a:t> </a:t>
            </a:r>
            <a:endParaRPr lang="is-IS" sz="2200" b="1" i="1" dirty="0" smtClean="0">
              <a:solidFill>
                <a:srgbClr val="000099"/>
              </a:solidFill>
            </a:endParaRPr>
          </a:p>
          <a:p>
            <a:pPr marL="0" indent="0">
              <a:buNone/>
            </a:pPr>
            <a:r>
              <a:rPr lang="is-IS" sz="2200" b="1" i="1" dirty="0" smtClean="0">
                <a:solidFill>
                  <a:srgbClr val="000099"/>
                </a:solidFill>
              </a:rPr>
              <a:t>(d) </a:t>
            </a:r>
            <a:r>
              <a:rPr lang="is-IS" sz="2200" b="1" dirty="0">
                <a:latin typeface="Comic Sans MS" pitchFamily="66" charset="0"/>
              </a:rPr>
              <a:t>Sagan af </a:t>
            </a:r>
            <a:r>
              <a:rPr lang="is-IS" sz="2200" b="1" dirty="0" err="1">
                <a:latin typeface="Comic Sans MS" pitchFamily="66" charset="0"/>
              </a:rPr>
              <a:t>Enrico</a:t>
            </a:r>
            <a:r>
              <a:rPr lang="is-IS" sz="2200" b="1" dirty="0">
                <a:latin typeface="Comic Sans MS" pitchFamily="66" charset="0"/>
              </a:rPr>
              <a:t> og </a:t>
            </a:r>
            <a:r>
              <a:rPr lang="is-IS" sz="2200" b="1" dirty="0" err="1">
                <a:latin typeface="Comic Sans MS" pitchFamily="66" charset="0"/>
              </a:rPr>
              <a:t>Rico</a:t>
            </a:r>
            <a:r>
              <a:rPr lang="is-IS" sz="2200" b="1" dirty="0">
                <a:latin typeface="Comic Sans MS" pitchFamily="66" charset="0"/>
              </a:rPr>
              <a:t> í </a:t>
            </a:r>
            <a:r>
              <a:rPr lang="is-IS" sz="2200" b="1" dirty="0" err="1">
                <a:latin typeface="Comic Sans MS" pitchFamily="66" charset="0"/>
              </a:rPr>
              <a:t>Boston</a:t>
            </a:r>
            <a:r>
              <a:rPr lang="is-IS" sz="2200" b="1" dirty="0">
                <a:latin typeface="Comic Sans MS" pitchFamily="66" charset="0"/>
              </a:rPr>
              <a:t> </a:t>
            </a:r>
            <a:endParaRPr lang="is-IS" sz="2200" dirty="0"/>
          </a:p>
          <a:p>
            <a:pPr eaLnBrk="1" hangingPunct="1">
              <a:buNone/>
            </a:pPr>
            <a:r>
              <a:rPr lang="is-IS" dirty="0" smtClean="0"/>
              <a:t>	(i) </a:t>
            </a:r>
            <a:r>
              <a:rPr lang="is-IS" b="1" smtClean="0">
                <a:solidFill>
                  <a:srgbClr val="800080"/>
                </a:solidFill>
              </a:rPr>
              <a:t>Hvað er</a:t>
            </a:r>
            <a:r>
              <a:rPr lang="is-IS" b="1" i="1" smtClean="0">
                <a:solidFill>
                  <a:srgbClr val="000099"/>
                </a:solidFill>
              </a:rPr>
              <a:t> </a:t>
            </a:r>
            <a:r>
              <a:rPr lang="is-IS" b="1" i="1" dirty="0">
                <a:solidFill>
                  <a:srgbClr val="006600"/>
                </a:solidFill>
              </a:rPr>
              <a:t>líkt  </a:t>
            </a:r>
            <a:endParaRPr lang="is-IS" b="1" i="1" dirty="0" smtClean="0">
              <a:solidFill>
                <a:srgbClr val="006600"/>
              </a:solidFill>
            </a:endParaRPr>
          </a:p>
          <a:p>
            <a:pPr eaLnBrk="1" hangingPunct="1">
              <a:buNone/>
            </a:pPr>
            <a:r>
              <a:rPr lang="is-IS" b="1" i="1" dirty="0" smtClean="0">
                <a:solidFill>
                  <a:srgbClr val="006600"/>
                </a:solidFill>
              </a:rPr>
              <a:t>og </a:t>
            </a:r>
          </a:p>
          <a:p>
            <a:pPr eaLnBrk="1" hangingPunct="1">
              <a:buNone/>
            </a:pPr>
            <a:r>
              <a:rPr lang="is-IS" b="1" i="1" dirty="0" smtClean="0">
                <a:solidFill>
                  <a:srgbClr val="006600"/>
                </a:solidFill>
              </a:rPr>
              <a:t>  </a:t>
            </a:r>
            <a:r>
              <a:rPr lang="is-IS" b="1" dirty="0" smtClean="0"/>
              <a:t>(ii) </a:t>
            </a:r>
            <a:r>
              <a:rPr lang="is-IS" b="1" dirty="0" smtClean="0">
                <a:solidFill>
                  <a:srgbClr val="800080"/>
                </a:solidFill>
              </a:rPr>
              <a:t>Hvað er</a:t>
            </a:r>
            <a:r>
              <a:rPr lang="is-IS" b="1" i="1" dirty="0" smtClean="0">
                <a:solidFill>
                  <a:srgbClr val="000099"/>
                </a:solidFill>
              </a:rPr>
              <a:t> </a:t>
            </a:r>
            <a:r>
              <a:rPr lang="is-IS" b="1" i="1" dirty="0" smtClean="0">
                <a:solidFill>
                  <a:srgbClr val="006600"/>
                </a:solidFill>
              </a:rPr>
              <a:t>ólíkt?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B4D5BABE-17C5-4D78-BF21-D1411822B6DC}" type="datetime5">
              <a:rPr lang="en-GB" smtClean="0"/>
              <a:pPr/>
              <a:t>18-Feb-16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614DDC-B509-4A53-B0D4-ECF7338C2806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095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808</TotalTime>
  <Words>180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Comic Sans MS</vt:lpstr>
      <vt:lpstr>Monotype Sorts</vt:lpstr>
      <vt:lpstr>Times New Roman</vt:lpstr>
      <vt:lpstr>Trebuchet MS</vt:lpstr>
      <vt:lpstr>Wingdings</vt:lpstr>
      <vt:lpstr>Wingdings 2</vt:lpstr>
      <vt:lpstr>Opulent</vt:lpstr>
      <vt:lpstr>FÉLA2AA05  3. KAFLI</vt:lpstr>
      <vt:lpstr> Hópvinna = 5 MÍN. + Hópstjóri og ritari! </vt:lpstr>
      <vt:lpstr> Hópvinna = 5 MÍN. + Hópstjóri og ritari! </vt:lpstr>
      <vt:lpstr> Hópvinna = 5 MÍN. + Hópstjóri og ritari! </vt:lpstr>
      <vt:lpstr> Hópvinna = 5 MÍN. + Hópstjóri og ritari! </vt:lpstr>
      <vt:lpstr>FÉLA2AA Samfélagið Hópvinna (Hx2) = 10 MÍN.</vt:lpstr>
      <vt:lpstr>FÉLA2AA Samfélagið Hópvinna (Hx2) = 10 MÍN.</vt:lpstr>
    </vt:vector>
  </TitlesOfParts>
  <Company>Menntaskólinn við Hamrahlíð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FÉL203- FRÁVIK EINSTAKLINGSVERKEFNI</dc:title>
  <dc:creator>bjo</dc:creator>
  <cp:lastModifiedBy>Inga Rún</cp:lastModifiedBy>
  <cp:revision>84</cp:revision>
  <cp:lastPrinted>2015-02-05T14:06:05Z</cp:lastPrinted>
  <dcterms:created xsi:type="dcterms:W3CDTF">2002-10-31T10:37:03Z</dcterms:created>
  <dcterms:modified xsi:type="dcterms:W3CDTF">2016-02-18T10:16:34Z</dcterms:modified>
</cp:coreProperties>
</file>