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"/>
  </p:notesMasterIdLst>
  <p:handoutMasterIdLst>
    <p:handoutMasterId r:id="rId8"/>
  </p:handoutMasterIdLst>
  <p:sldIdLst>
    <p:sldId id="260" r:id="rId2"/>
    <p:sldId id="261" r:id="rId3"/>
    <p:sldId id="257" r:id="rId4"/>
    <p:sldId id="259" r:id="rId5"/>
    <p:sldId id="262" r:id="rId6"/>
  </p:sldIdLst>
  <p:sldSz cx="9144000" cy="6858000" type="screen4x3"/>
  <p:notesSz cx="68580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0066"/>
    <a:srgbClr val="663300"/>
    <a:srgbClr val="006600"/>
    <a:srgbClr val="3333CC"/>
    <a:srgbClr val="FF0000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3" autoAdjust="0"/>
    <p:restoredTop sz="94655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911699A-F779-44D8-AD79-AB62ED459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525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05350"/>
            <a:ext cx="5486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AB7C3E5-5DC3-4A91-9B82-6B06B6481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BEB0A3-6DB8-4606-8C7D-CCA5D223B2A1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9EC093-F92E-40B3-A471-B5017D4E1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FFE79-D2A6-4E3E-8D52-EFE5AA0478D3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A4C4B-EA52-4272-BFEA-280FB6A934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11350-3BBE-4F6E-8B3D-F2B76C521EE1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8190C-DB22-4275-B1BA-212BFF6749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BC8F6-33DE-406D-A31F-33B8CBC6E40E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9E687-EF50-4E4B-91BF-E289F3180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427E5-121C-4741-87F4-E07442E40373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D658A-944D-4B52-A380-654D2F7FE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BB39D-8B33-4977-9A1D-F9069BE8BBD1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63DA5-7BD0-4CB4-8BEF-38821A17B5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45BBA-95C8-412E-BED6-7386DA170D14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C9EC3-2BAA-4CB8-BBCE-2DA06760C1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03E3E-BF38-49BD-8A59-39F55C49654D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F27D-6391-4D69-AB41-54B5DAFBB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CDF9C-0595-4363-9AF2-39FB585C32AD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F70C1-A074-4972-8302-58AF315A4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BE406-1F72-4043-B2B1-2E7202EC07D5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476A8-98D0-48A2-B0BA-DE28E5D60F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5089D-A0E9-4CB2-B22F-67F538AB8551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3F4FA-9A6C-4CB3-A616-1C9C0B64C3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DC56A-0A83-40D2-BFC6-456D22D11909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0045E-8992-45C1-BD9F-51C1979AFF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65F2B-34A2-4E65-880F-0A132018DC48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2A473-2F03-475E-9ECA-47567BC6D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fld id="{D72CB85A-86F4-416A-B3FC-ADD798A1ED4E}" type="datetime5">
              <a:rPr lang="en-GB"/>
              <a:pPr>
                <a:defRPr/>
              </a:pPr>
              <a:t>14-Oct-08</a:t>
            </a:fld>
            <a:endParaRPr lang="en-US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05284A81-E9BB-423C-BB58-19F660A24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3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A3189E2-8AE3-4CF5-8BBB-A442921D478A}" type="datetime5">
              <a:rPr lang="en-GB"/>
              <a:pPr/>
              <a:t>14-Oct-08</a:t>
            </a:fld>
            <a:endParaRPr lang="en-US"/>
          </a:p>
        </p:txBody>
      </p:sp>
      <p:sp>
        <p:nvSpPr>
          <p:cNvPr id="3075" name="Rectangle 15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7A0E39-8C66-4055-BF37-2AADCADE772A}" type="slidenum">
              <a:rPr lang="en-US"/>
              <a:pPr/>
              <a:t>1</a:t>
            </a:fld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s-IS" b="1" smtClean="0">
                <a:latin typeface="Arial" charset="0"/>
              </a:rPr>
              <a:t>F</a:t>
            </a:r>
            <a:r>
              <a:rPr lang="is-IS" sz="3400" b="1" smtClean="0">
                <a:latin typeface="Arial" charset="0"/>
              </a:rPr>
              <a:t>ÉL1036 </a:t>
            </a:r>
            <a:r>
              <a:rPr lang="is-IS" b="1" smtClean="0">
                <a:latin typeface="Arial" charset="0"/>
              </a:rPr>
              <a:t>– </a:t>
            </a:r>
            <a:r>
              <a:rPr lang="is-IS" sz="4200" b="1" smtClean="0">
                <a:latin typeface="Arial" charset="0"/>
              </a:rPr>
              <a:t>4. kafli</a:t>
            </a:r>
            <a:br>
              <a:rPr lang="is-IS" sz="4200" b="1" smtClean="0">
                <a:latin typeface="Arial" charset="0"/>
              </a:rPr>
            </a:br>
            <a:r>
              <a:rPr lang="is-IS" sz="4200" b="1" smtClean="0">
                <a:latin typeface="Arial" charset="0"/>
              </a:rPr>
              <a:t>FÉLAGSMÓTUR</a:t>
            </a:r>
            <a:endParaRPr lang="en-GB" sz="4200" b="1" smtClean="0">
              <a:latin typeface="Arial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is-IS" smtClean="0"/>
              <a:t>TÍMAVERKEFNI</a:t>
            </a:r>
            <a:endParaRPr lang="en-GB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8ED329-CFFF-43EC-B711-E3332EFF28DA}" type="datetime5">
              <a:rPr lang="en-GB"/>
              <a:pPr/>
              <a:t>14-Oct-08</a:t>
            </a:fld>
            <a:endParaRPr lang="en-US"/>
          </a:p>
        </p:txBody>
      </p:sp>
      <p:sp>
        <p:nvSpPr>
          <p:cNvPr id="409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D20D1D-FA2A-4D72-84B5-BE384FD6FA34}" type="slidenum">
              <a:rPr lang="en-US"/>
              <a:pPr/>
              <a:t>2</a:t>
            </a:fld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sz="3800" b="1" smtClean="0">
                <a:latin typeface="Arial" charset="0"/>
              </a:rPr>
              <a:t>F</a:t>
            </a:r>
            <a:r>
              <a:rPr lang="is-IS" sz="2400" b="1" smtClean="0">
                <a:latin typeface="Arial" charset="0"/>
              </a:rPr>
              <a:t>ÉL1036 </a:t>
            </a:r>
            <a:r>
              <a:rPr lang="is-IS" sz="3800" b="1" smtClean="0">
                <a:latin typeface="Arial" charset="0"/>
              </a:rPr>
              <a:t>– </a:t>
            </a:r>
            <a:r>
              <a:rPr lang="is-IS" sz="3200" b="1" smtClean="0">
                <a:latin typeface="Arial" charset="0"/>
              </a:rPr>
              <a:t>4. kafli</a:t>
            </a:r>
            <a:br>
              <a:rPr lang="is-IS" sz="3200" b="1" smtClean="0">
                <a:latin typeface="Arial" charset="0"/>
              </a:rPr>
            </a:br>
            <a:r>
              <a:rPr lang="is-IS" sz="2400" b="1" smtClean="0">
                <a:latin typeface="Arial" charset="0"/>
              </a:rPr>
              <a:t>EINSTAKLINGSVERKEFN = </a:t>
            </a:r>
            <a:r>
              <a:rPr lang="is-IS" sz="2400" b="1" smtClean="0">
                <a:solidFill>
                  <a:schemeClr val="accent2"/>
                </a:solidFill>
                <a:latin typeface="Arial" charset="0"/>
              </a:rPr>
              <a:t>3 MÍN.</a:t>
            </a:r>
            <a:endParaRPr lang="en-GB" sz="2400" b="1" smtClean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4101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3348038" y="1600200"/>
            <a:ext cx="5338762" cy="4530725"/>
          </a:xfrm>
        </p:spPr>
        <p:txBody>
          <a:bodyPr/>
          <a:lstStyle/>
          <a:p>
            <a:pPr eaLnBrk="1" hangingPunct="1"/>
            <a:r>
              <a:rPr lang="is-IS" b="1" smtClean="0">
                <a:solidFill>
                  <a:srgbClr val="000066"/>
                </a:solidFill>
              </a:rPr>
              <a:t>Svaraðu eftirfarandi spurningum í stuttu máli?</a:t>
            </a:r>
          </a:p>
          <a:p>
            <a:pPr eaLnBrk="1" hangingPunct="1"/>
            <a:r>
              <a:rPr lang="is-IS" sz="3600" b="1" smtClean="0">
                <a:solidFill>
                  <a:srgbClr val="800080"/>
                </a:solidFill>
              </a:rPr>
              <a:t>Skiptir það þig máli hverra manna þú ert </a:t>
            </a:r>
            <a:r>
              <a:rPr lang="is-IS" b="1" smtClean="0">
                <a:solidFill>
                  <a:srgbClr val="800080"/>
                </a:solidFill>
              </a:rPr>
              <a:t>(eða ættar)</a:t>
            </a:r>
            <a:r>
              <a:rPr lang="is-IS" sz="3600" b="1" smtClean="0">
                <a:solidFill>
                  <a:srgbClr val="800080"/>
                </a:solidFill>
              </a:rPr>
              <a:t>?</a:t>
            </a:r>
          </a:p>
          <a:p>
            <a:pPr eaLnBrk="1" hangingPunct="1"/>
            <a:r>
              <a:rPr lang="is-IS" sz="3600" b="1" smtClean="0">
                <a:solidFill>
                  <a:srgbClr val="003300"/>
                </a:solidFill>
              </a:rPr>
              <a:t>Líkist þú einhverjum í þinni stórfjölskyldu </a:t>
            </a:r>
            <a:r>
              <a:rPr lang="is-IS" b="1" smtClean="0">
                <a:solidFill>
                  <a:srgbClr val="003300"/>
                </a:solidFill>
              </a:rPr>
              <a:t>(eða </a:t>
            </a:r>
            <a:r>
              <a:rPr lang="is-IS" b="1" i="1" smtClean="0">
                <a:solidFill>
                  <a:schemeClr val="accent2"/>
                </a:solidFill>
              </a:rPr>
              <a:t>ættarfjölskyldu)</a:t>
            </a:r>
            <a:r>
              <a:rPr lang="is-IS" sz="3600" b="1" smtClean="0">
                <a:solidFill>
                  <a:srgbClr val="003300"/>
                </a:solidFill>
              </a:rPr>
              <a:t>?</a:t>
            </a:r>
            <a:endParaRPr lang="en-GB" sz="2400" smtClean="0"/>
          </a:p>
        </p:txBody>
      </p:sp>
      <p:pic>
        <p:nvPicPr>
          <p:cNvPr id="4102" name="Picture 8" descr="j019538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84313"/>
            <a:ext cx="1795462" cy="1833562"/>
          </a:xfrm>
        </p:spPr>
      </p:pic>
      <p:pic>
        <p:nvPicPr>
          <p:cNvPr id="4103" name="Picture 9" descr="j019903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03350" y="3716338"/>
            <a:ext cx="1570038" cy="17303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FC01439-B073-4048-96C5-04399605111A}" type="datetime5">
              <a:rPr lang="en-GB"/>
              <a:pPr/>
              <a:t>14-Oct-08</a:t>
            </a:fld>
            <a:endParaRPr lang="en-US"/>
          </a:p>
        </p:txBody>
      </p:sp>
      <p:sp>
        <p:nvSpPr>
          <p:cNvPr id="512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E3B25EB-7CB6-48B2-A5E3-878C5123455E}" type="slidenum">
              <a:rPr lang="en-US"/>
              <a:pPr/>
              <a:t>3</a:t>
            </a:fld>
            <a:endParaRPr lang="en-US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sz="3800" b="1" smtClean="0">
                <a:latin typeface="Arial" charset="0"/>
              </a:rPr>
              <a:t>F</a:t>
            </a:r>
            <a:r>
              <a:rPr lang="is-IS" sz="2400" b="1" smtClean="0">
                <a:latin typeface="Arial" charset="0"/>
              </a:rPr>
              <a:t>ÉL1036 </a:t>
            </a:r>
            <a:r>
              <a:rPr lang="is-IS" sz="3800" b="1" smtClean="0">
                <a:latin typeface="Arial" charset="0"/>
              </a:rPr>
              <a:t>– </a:t>
            </a:r>
            <a:r>
              <a:rPr lang="is-IS" sz="3200" b="1" smtClean="0">
                <a:latin typeface="Arial" charset="0"/>
              </a:rPr>
              <a:t>4. kafli</a:t>
            </a:r>
            <a:br>
              <a:rPr lang="is-IS" sz="3200" b="1" smtClean="0">
                <a:latin typeface="Arial" charset="0"/>
              </a:rPr>
            </a:br>
            <a:r>
              <a:rPr lang="is-IS" sz="3200" b="1" smtClean="0">
                <a:latin typeface="Arial" charset="0"/>
              </a:rPr>
              <a:t> </a:t>
            </a:r>
            <a:r>
              <a:rPr lang="is-IS" sz="3800" b="1" smtClean="0">
                <a:latin typeface="Arial" charset="0"/>
              </a:rPr>
              <a:t>HÓPVINNA = </a:t>
            </a:r>
            <a:r>
              <a:rPr lang="is-IS" sz="3800" b="1" smtClean="0">
                <a:solidFill>
                  <a:srgbClr val="FF0000"/>
                </a:solidFill>
                <a:latin typeface="Arial" charset="0"/>
              </a:rPr>
              <a:t>7 mín.</a:t>
            </a:r>
            <a:endParaRPr lang="en-GB" sz="3800" b="1" smtClean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5125" name="Picture 10" descr="MPj042297000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628775"/>
            <a:ext cx="3810000" cy="3048000"/>
          </a:xfrm>
        </p:spPr>
      </p:pic>
      <p:sp>
        <p:nvSpPr>
          <p:cNvPr id="512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00200"/>
            <a:ext cx="4402137" cy="4530725"/>
          </a:xfrm>
        </p:spPr>
        <p:txBody>
          <a:bodyPr/>
          <a:lstStyle/>
          <a:p>
            <a:pPr marL="457200" indent="-457200" eaLnBrk="1" hangingPunct="1"/>
            <a:r>
              <a:rPr lang="is-IS" sz="2400" b="1" smtClean="0">
                <a:solidFill>
                  <a:schemeClr val="accent2"/>
                </a:solidFill>
              </a:rPr>
              <a:t>Ath. Hópstjóri og ritari!</a:t>
            </a:r>
          </a:p>
          <a:p>
            <a:pPr marL="457200" indent="-45720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is-IS" sz="2400" b="1" smtClean="0">
                <a:solidFill>
                  <a:schemeClr val="accent2"/>
                </a:solidFill>
              </a:rPr>
              <a:t>	</a:t>
            </a:r>
            <a:r>
              <a:rPr lang="is-IS" sz="2400" b="1" smtClean="0">
                <a:solidFill>
                  <a:srgbClr val="003300"/>
                </a:solidFill>
              </a:rPr>
              <a:t>Finnið rök</a:t>
            </a:r>
            <a:r>
              <a:rPr lang="is-IS" sz="2400" b="1" smtClean="0">
                <a:solidFill>
                  <a:schemeClr val="accent2"/>
                </a:solidFill>
              </a:rPr>
              <a:t> </a:t>
            </a:r>
            <a:r>
              <a:rPr lang="is-IS" sz="2400" b="1" smtClean="0">
                <a:solidFill>
                  <a:srgbClr val="663300"/>
                </a:solidFill>
              </a:rPr>
              <a:t>með og á mót</a:t>
            </a:r>
            <a:r>
              <a:rPr lang="is-IS" sz="2400" b="1" smtClean="0">
                <a:solidFill>
                  <a:schemeClr val="accent2"/>
                </a:solidFill>
              </a:rPr>
              <a:t> </a:t>
            </a:r>
            <a:r>
              <a:rPr lang="is-IS" sz="2400" b="1" smtClean="0">
                <a:solidFill>
                  <a:srgbClr val="003300"/>
                </a:solidFill>
              </a:rPr>
              <a:t>fullyrðingunni.</a:t>
            </a:r>
            <a:endParaRPr lang="en-GB" sz="2400" b="1" smtClean="0">
              <a:solidFill>
                <a:srgbClr val="003300"/>
              </a:solidFill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is-IS" sz="2400" b="1" smtClean="0">
                <a:solidFill>
                  <a:schemeClr val="accent2"/>
                </a:solidFill>
              </a:rPr>
              <a:t>	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is-IS" sz="3200" b="1" smtClean="0">
                <a:solidFill>
                  <a:srgbClr val="000000"/>
                </a:solidFill>
              </a:rPr>
              <a:t>(A) </a:t>
            </a:r>
          </a:p>
          <a:p>
            <a:pPr marL="457200" indent="-457200" eaLnBrk="1" hangingPunct="1"/>
            <a:r>
              <a:rPr lang="en-US" sz="3200" b="1" smtClean="0">
                <a:solidFill>
                  <a:srgbClr val="000000"/>
                </a:solidFill>
              </a:rPr>
              <a:t>“</a:t>
            </a:r>
            <a:r>
              <a:rPr lang="is-IS" sz="3200" b="1" smtClean="0">
                <a:solidFill>
                  <a:srgbClr val="800080"/>
                </a:solidFill>
              </a:rPr>
              <a:t>Hegðun okkar </a:t>
            </a:r>
            <a:r>
              <a:rPr lang="is-IS" sz="1800" b="1" smtClean="0">
                <a:solidFill>
                  <a:srgbClr val="800080"/>
                </a:solidFill>
              </a:rPr>
              <a:t>(stýrist af arfberum)</a:t>
            </a:r>
            <a:r>
              <a:rPr lang="is-IS" sz="3200" b="1" smtClean="0">
                <a:solidFill>
                  <a:srgbClr val="800080"/>
                </a:solidFill>
              </a:rPr>
              <a:t> er fyrst og fremst meðfædd</a:t>
            </a:r>
            <a:r>
              <a:rPr lang="en-US" sz="3200" b="1" smtClean="0">
                <a:solidFill>
                  <a:srgbClr val="000000"/>
                </a:solidFill>
              </a:rPr>
              <a:t>”</a:t>
            </a:r>
            <a:endParaRPr lang="is-IS" sz="3200" b="1" smtClean="0">
              <a:solidFill>
                <a:srgbClr val="000000"/>
              </a:solidFill>
            </a:endParaRPr>
          </a:p>
        </p:txBody>
      </p:sp>
      <p:sp>
        <p:nvSpPr>
          <p:cNvPr id="512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14825" y="1600200"/>
            <a:ext cx="4829175" cy="4530725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GB" sz="1600" b="1" smtClean="0">
                <a:solidFill>
                  <a:srgbClr val="3333CC"/>
                </a:solidFill>
              </a:rPr>
              <a:t/>
            </a:r>
            <a:br>
              <a:rPr lang="en-GB" sz="1600" b="1" smtClean="0">
                <a:solidFill>
                  <a:srgbClr val="3333CC"/>
                </a:solidFill>
              </a:rPr>
            </a:br>
            <a:endParaRPr lang="en-GB" sz="1600" b="1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629BA2-C04E-4385-B072-A079356E97DB}" type="datetime5">
              <a:rPr lang="en-GB"/>
              <a:pPr/>
              <a:t>14-Oct-08</a:t>
            </a:fld>
            <a:endParaRPr lang="en-US"/>
          </a:p>
        </p:txBody>
      </p:sp>
      <p:sp>
        <p:nvSpPr>
          <p:cNvPr id="614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7A1EFE-14CF-45A8-9BE9-0E56F7D3B937}" type="slidenum">
              <a:rPr lang="en-US"/>
              <a:pPr/>
              <a:t>4</a:t>
            </a:fld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sz="3800" b="1" smtClean="0">
                <a:latin typeface="Arial" charset="0"/>
              </a:rPr>
              <a:t>F</a:t>
            </a:r>
            <a:r>
              <a:rPr lang="is-IS" sz="2400" b="1" smtClean="0">
                <a:latin typeface="Arial" charset="0"/>
              </a:rPr>
              <a:t>ÉL1036 </a:t>
            </a:r>
            <a:r>
              <a:rPr lang="is-IS" sz="3800" b="1" smtClean="0">
                <a:latin typeface="Arial" charset="0"/>
              </a:rPr>
              <a:t>– </a:t>
            </a:r>
            <a:r>
              <a:rPr lang="is-IS" sz="3200" b="1" smtClean="0">
                <a:latin typeface="Arial" charset="0"/>
              </a:rPr>
              <a:t>4. kafli</a:t>
            </a:r>
            <a:br>
              <a:rPr lang="is-IS" sz="3200" b="1" smtClean="0">
                <a:latin typeface="Arial" charset="0"/>
              </a:rPr>
            </a:br>
            <a:r>
              <a:rPr lang="is-IS" sz="3200" b="1" smtClean="0">
                <a:latin typeface="Arial" charset="0"/>
              </a:rPr>
              <a:t> </a:t>
            </a:r>
            <a:r>
              <a:rPr lang="is-IS" sz="3800" b="1" smtClean="0">
                <a:latin typeface="Arial" charset="0"/>
              </a:rPr>
              <a:t>HÓPVINNA = </a:t>
            </a:r>
            <a:r>
              <a:rPr lang="is-IS" sz="3800" b="1" smtClean="0">
                <a:solidFill>
                  <a:srgbClr val="FF0000"/>
                </a:solidFill>
                <a:latin typeface="Arial" charset="0"/>
              </a:rPr>
              <a:t>7 mín.</a:t>
            </a:r>
            <a:endParaRPr lang="en-GB" sz="3800" b="1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14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79838" y="1600200"/>
            <a:ext cx="4906962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s-IS" sz="2400" b="1" smtClean="0">
                <a:solidFill>
                  <a:schemeClr val="accent2"/>
                </a:solidFill>
              </a:rPr>
              <a:t>Ath. Hópstjóri og ritari!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is-IS" sz="2400" b="1" smtClean="0">
                <a:solidFill>
                  <a:schemeClr val="accent2"/>
                </a:solidFill>
              </a:rPr>
              <a:t>	</a:t>
            </a:r>
            <a:r>
              <a:rPr lang="is-IS" sz="2400" b="1" smtClean="0">
                <a:solidFill>
                  <a:srgbClr val="003300"/>
                </a:solidFill>
              </a:rPr>
              <a:t>Finnið rök</a:t>
            </a:r>
            <a:r>
              <a:rPr lang="is-IS" sz="2400" b="1" smtClean="0">
                <a:solidFill>
                  <a:schemeClr val="accent2"/>
                </a:solidFill>
              </a:rPr>
              <a:t> </a:t>
            </a:r>
            <a:r>
              <a:rPr lang="is-IS" sz="2400" b="1" smtClean="0">
                <a:solidFill>
                  <a:srgbClr val="663300"/>
                </a:solidFill>
              </a:rPr>
              <a:t>með og á mót</a:t>
            </a:r>
            <a:r>
              <a:rPr lang="is-IS" sz="2400" b="1" smtClean="0">
                <a:solidFill>
                  <a:schemeClr val="accent2"/>
                </a:solidFill>
              </a:rPr>
              <a:t> </a:t>
            </a:r>
            <a:r>
              <a:rPr lang="is-IS" sz="2400" b="1" smtClean="0">
                <a:solidFill>
                  <a:srgbClr val="003300"/>
                </a:solidFill>
              </a:rPr>
              <a:t>fullyrðingunni.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is-IS" sz="2400" b="1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is-IS" sz="3200" b="1" smtClean="0">
                <a:solidFill>
                  <a:srgbClr val="000000"/>
                </a:solidFill>
              </a:rPr>
              <a:t>(B)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is-IS" sz="2400" b="1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3200" b="1" smtClean="0">
                <a:solidFill>
                  <a:srgbClr val="000000"/>
                </a:solidFill>
              </a:rPr>
              <a:t>“</a:t>
            </a:r>
            <a:r>
              <a:rPr lang="is-IS" sz="3200" b="1" smtClean="0">
                <a:solidFill>
                  <a:srgbClr val="000066"/>
                </a:solidFill>
              </a:rPr>
              <a:t>Hegðun okkar er fyrst og fremst  lærð af fjölskyldunni og/eða vinunum</a:t>
            </a:r>
            <a:r>
              <a:rPr lang="en-US" sz="3200" b="1" smtClean="0">
                <a:solidFill>
                  <a:srgbClr val="000000"/>
                </a:solidFill>
              </a:rPr>
              <a:t>”</a:t>
            </a:r>
            <a:endParaRPr lang="is-IS" sz="32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 sz="3200" b="1" smtClean="0">
              <a:solidFill>
                <a:srgbClr val="003300"/>
              </a:solidFill>
            </a:endParaRPr>
          </a:p>
        </p:txBody>
      </p:sp>
      <p:pic>
        <p:nvPicPr>
          <p:cNvPr id="6150" name="Picture 7" descr="MPj042228400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1960563"/>
            <a:ext cx="2794000" cy="2794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A95D249-9C9C-4D03-8F25-9582097683DA}" type="datetime5">
              <a:rPr lang="en-GB"/>
              <a:pPr/>
              <a:t>14-Oct-08</a:t>
            </a:fld>
            <a:endParaRPr lang="en-US"/>
          </a:p>
        </p:txBody>
      </p:sp>
      <p:sp>
        <p:nvSpPr>
          <p:cNvPr id="717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6227C9-622D-458C-B8F1-3561C9FBCBC3}" type="slidenum">
              <a:rPr lang="en-US"/>
              <a:pPr/>
              <a:t>5</a:t>
            </a:fld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sz="3800" b="1" smtClean="0">
                <a:latin typeface="Arial" charset="0"/>
              </a:rPr>
              <a:t>F</a:t>
            </a:r>
            <a:r>
              <a:rPr lang="is-IS" sz="2400" b="1" smtClean="0">
                <a:latin typeface="Arial" charset="0"/>
              </a:rPr>
              <a:t>ÉL1036 </a:t>
            </a:r>
            <a:r>
              <a:rPr lang="is-IS" sz="3800" b="1" smtClean="0">
                <a:latin typeface="Arial" charset="0"/>
              </a:rPr>
              <a:t>– </a:t>
            </a:r>
            <a:r>
              <a:rPr lang="is-IS" sz="3200" b="1" smtClean="0">
                <a:latin typeface="Arial" charset="0"/>
              </a:rPr>
              <a:t>4. kafli</a:t>
            </a:r>
            <a:br>
              <a:rPr lang="is-IS" sz="3200" b="1" smtClean="0">
                <a:latin typeface="Arial" charset="0"/>
              </a:rPr>
            </a:br>
            <a:r>
              <a:rPr lang="is-IS" sz="3200" b="1" smtClean="0">
                <a:latin typeface="Arial" charset="0"/>
              </a:rPr>
              <a:t> </a:t>
            </a:r>
            <a:r>
              <a:rPr lang="is-IS" sz="3800" b="1" smtClean="0">
                <a:latin typeface="Arial" charset="0"/>
              </a:rPr>
              <a:t>UMRÆÐA = </a:t>
            </a:r>
            <a:r>
              <a:rPr lang="is-IS" sz="3800" b="1" smtClean="0">
                <a:solidFill>
                  <a:srgbClr val="FF0000"/>
                </a:solidFill>
                <a:latin typeface="Arial" charset="0"/>
              </a:rPr>
              <a:t>5 mín.</a:t>
            </a:r>
            <a:endParaRPr lang="en-GB" sz="3800" b="1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173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3419475" y="1600200"/>
            <a:ext cx="5267325" cy="4530725"/>
          </a:xfrm>
        </p:spPr>
        <p:txBody>
          <a:bodyPr/>
          <a:lstStyle/>
          <a:p>
            <a:pPr eaLnBrk="1" hangingPunct="1"/>
            <a:r>
              <a:rPr lang="is-IS" sz="2000" b="1" smtClean="0">
                <a:solidFill>
                  <a:schemeClr val="accent2"/>
                </a:solidFill>
              </a:rPr>
              <a:t>Ath. Hópstjóri og ritari!</a:t>
            </a:r>
          </a:p>
          <a:p>
            <a:pPr eaLnBrk="1" hangingPunct="1"/>
            <a:r>
              <a:rPr lang="is-IS" sz="2000" b="1" smtClean="0">
                <a:solidFill>
                  <a:schemeClr val="accent2"/>
                </a:solidFill>
              </a:rPr>
              <a:t>Takið afstöðu til eftirfarandi fullyrðingar!</a:t>
            </a:r>
          </a:p>
          <a:p>
            <a:pPr eaLnBrk="1" hangingPunct="1">
              <a:buFont typeface="Wingdings" pitchFamily="2" charset="2"/>
              <a:buNone/>
            </a:pPr>
            <a:endParaRPr lang="en-GB" sz="1200" b="1" smtClean="0">
              <a:solidFill>
                <a:srgbClr val="000000"/>
              </a:solidFill>
            </a:endParaRPr>
          </a:p>
          <a:p>
            <a:pPr eaLnBrk="1" hangingPunct="1"/>
            <a:r>
              <a:rPr lang="en-GB" sz="2400" b="1" smtClean="0">
                <a:solidFill>
                  <a:srgbClr val="000000"/>
                </a:solidFill>
                <a:cs typeface="Arial" charset="0"/>
              </a:rPr>
              <a:t>„</a:t>
            </a:r>
            <a:r>
              <a:rPr lang="en-GB" sz="2400" b="1" smtClean="0">
                <a:solidFill>
                  <a:srgbClr val="000000"/>
                </a:solidFill>
              </a:rPr>
              <a:t>Íslendingar </a:t>
            </a:r>
            <a:r>
              <a:rPr lang="en-GB" sz="2400" b="1" smtClean="0">
                <a:solidFill>
                  <a:srgbClr val="000066"/>
                </a:solidFill>
              </a:rPr>
              <a:t>hafa skýr þjóðareinkenni s.s</a:t>
            </a:r>
            <a:r>
              <a:rPr lang="en-GB" sz="2400" b="1" smtClean="0">
                <a:solidFill>
                  <a:srgbClr val="3333CC"/>
                </a:solidFill>
              </a:rPr>
              <a:t> </a:t>
            </a:r>
            <a:r>
              <a:rPr lang="en-GB" sz="2400" b="1" smtClean="0">
                <a:solidFill>
                  <a:srgbClr val="003300"/>
                </a:solidFill>
              </a:rPr>
              <a:t>að vilja vera sjálfstæðir</a:t>
            </a:r>
            <a:r>
              <a:rPr lang="en-GB" sz="2400" b="1" smtClean="0">
                <a:solidFill>
                  <a:srgbClr val="006600"/>
                </a:solidFill>
              </a:rPr>
              <a:t> </a:t>
            </a:r>
            <a:r>
              <a:rPr lang="en-GB" sz="2400" b="1" smtClean="0">
                <a:solidFill>
                  <a:srgbClr val="003300"/>
                </a:solidFill>
              </a:rPr>
              <a:t>gagnvart öðrum</a:t>
            </a:r>
            <a:r>
              <a:rPr lang="en-GB" sz="2400" b="1" smtClean="0">
                <a:solidFill>
                  <a:srgbClr val="006600"/>
                </a:solidFill>
              </a:rPr>
              <a:t> </a:t>
            </a:r>
            <a:r>
              <a:rPr lang="en-GB" sz="2400" b="1" smtClean="0"/>
              <a:t>s.s. ríkisstjórninni </a:t>
            </a:r>
            <a:r>
              <a:rPr lang="en-GB" sz="2400" b="1" smtClean="0">
                <a:solidFill>
                  <a:srgbClr val="006600"/>
                </a:solidFill>
              </a:rPr>
              <a:t>og </a:t>
            </a:r>
            <a:r>
              <a:rPr lang="en-GB" sz="2400" b="1" smtClean="0">
                <a:solidFill>
                  <a:srgbClr val="663300"/>
                </a:solidFill>
              </a:rPr>
              <a:t>reiðast auðveldlega þegar þeir eru drukknir </a:t>
            </a:r>
            <a:r>
              <a:rPr lang="en-GB" sz="2400" b="1" smtClean="0"/>
              <a:t>sbr. ástandið  í miðbænum um helgar</a:t>
            </a:r>
            <a:r>
              <a:rPr lang="en-GB" sz="2400" b="1" smtClean="0">
                <a:solidFill>
                  <a:srgbClr val="000000"/>
                </a:solidFill>
              </a:rPr>
              <a:t>”</a:t>
            </a:r>
          </a:p>
          <a:p>
            <a:pPr eaLnBrk="1" hangingPunct="1"/>
            <a:endParaRPr lang="en-GB" sz="2000" smtClean="0"/>
          </a:p>
        </p:txBody>
      </p:sp>
      <p:pic>
        <p:nvPicPr>
          <p:cNvPr id="7174" name="Picture 10" descr="kona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557338"/>
            <a:ext cx="1385887" cy="2087562"/>
          </a:xfrm>
          <a:noFill/>
        </p:spPr>
      </p:pic>
      <p:pic>
        <p:nvPicPr>
          <p:cNvPr id="7175" name="Picture 11" descr="karl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35150" y="3716338"/>
            <a:ext cx="1498600" cy="1873250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459</TotalTime>
  <Words>119</Words>
  <Application>Microsoft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Times New Roman</vt:lpstr>
      <vt:lpstr>Wingdings</vt:lpstr>
      <vt:lpstr>Layers</vt:lpstr>
      <vt:lpstr>FÉL1036 – 4. kafli FÉLAGSMÓTUR</vt:lpstr>
      <vt:lpstr>FÉL1036 – 4. kafli EINSTAKLINGSVERKEFN = 3 MÍN.</vt:lpstr>
      <vt:lpstr>FÉL1036 – 4. kafli  HÓPVINNA = 7 mín.</vt:lpstr>
      <vt:lpstr>FÉL1036 – 4. kafli  HÓPVINNA = 7 mín.</vt:lpstr>
      <vt:lpstr>FÉL1036 – 4. kafli  UMRÆÐA = 5 mín.</vt:lpstr>
    </vt:vector>
  </TitlesOfParts>
  <Company>Menntaskólinn við Hamrahlíð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FÉL203- FRÁVIK EINSTAKLINGSVERKEFNI</dc:title>
  <dc:creator>bjo</dc:creator>
  <cp:lastModifiedBy>bjo</cp:lastModifiedBy>
  <cp:revision>61</cp:revision>
  <dcterms:created xsi:type="dcterms:W3CDTF">2002-10-31T10:37:03Z</dcterms:created>
  <dcterms:modified xsi:type="dcterms:W3CDTF">2008-10-14T11:46:37Z</dcterms:modified>
</cp:coreProperties>
</file>